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25" r:id="rId7"/>
    <p:sldId id="1530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113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Стаж работы в отрасли не менее 1 года.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дисциплинарных взысканий за последний год.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бизнесов.</a:t>
            </a: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Выполнение личного КПЭ не ниже 100%.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СПЕЦИАЛЬНЫЙ ПРИЗ ПРЕДСЕДАТЕЛЯ НАБЛЮДАТЕЛЬНОГО СОВЕТА ГОСКОРПОРАЦИИ «РОСАТОМ»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ru-RU" alt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проекта / проектов на уровень общественной поддержки деятельности Росатома. </a:t>
            </a:r>
            <a:endParaRPr lang="ru-RU" sz="7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 важности результата проекта / проектов широкой аудиторией. 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проекта / проектов на позиционирование Росатома в Российской Федерации и на международной арене.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преимущество имеют отраслевые, </a:t>
            </a:r>
            <a:r>
              <a:rPr lang="ru-RU" sz="7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междивизиональные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7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межфункциональные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проекты.</a:t>
            </a:r>
          </a:p>
          <a:p>
            <a:pPr marL="228600" indent="-228600" algn="just">
              <a:buFontTx/>
              <a:buAutoNum type="arabicPeriod"/>
            </a:pP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Существенность вклада проекта / проектов в результаты всей Госкорпорации "Росатом".
Наличие измеримого результата по состоянию на февраль 2025 г.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1288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СПЕЦИАЛЬНЫЙ ПРИЗ ПРЕДСЕДАТЕЛЯ НАБЛЮДАТЕЛЬНОГО СОВЕТА ГОСКОРПОРАЦИИ «РОСАТОМ»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NomineePhoto_1" descr="NomineePhoto_1"/>
          <p:cNvSpPr/>
          <p:nvPr/>
        </p:nvSpPr>
        <p:spPr>
          <a:xfrm>
            <a:off x="18215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990" y="1399917"/>
            <a:ext cx="698912" cy="1692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NomineePhoto_2" descr="NomineePhoto_2"/>
          <p:cNvSpPr/>
          <p:nvPr/>
        </p:nvSpPr>
        <p:spPr>
          <a:xfrm>
            <a:off x="849965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9173" y="1402053"/>
            <a:ext cx="694165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NomineePhoto_3" descr="NomineePhoto_3"/>
          <p:cNvSpPr/>
          <p:nvPr/>
        </p:nvSpPr>
        <p:spPr>
          <a:xfrm>
            <a:off x="1544179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4254" y="1402053"/>
            <a:ext cx="7124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NomineePhoto_1" descr="NomineePhoto_4"/>
          <p:cNvSpPr/>
          <p:nvPr/>
        </p:nvSpPr>
        <p:spPr>
          <a:xfrm>
            <a:off x="2231642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79326" y="1402053"/>
            <a:ext cx="737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NomineePhoto_5" descr="NomineePhoto_5"/>
          <p:cNvSpPr/>
          <p:nvPr/>
        </p:nvSpPr>
        <p:spPr>
          <a:xfrm>
            <a:off x="2881896" y="1001969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4030" y="1402053"/>
            <a:ext cx="7083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NomineePhoto_7" descr="NomineePhoto_7"/>
          <p:cNvSpPr/>
          <p:nvPr/>
        </p:nvSpPr>
        <p:spPr>
          <a:xfrm>
            <a:off x="824626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1295" y="1961886"/>
            <a:ext cx="6992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NomineePhoto_8" descr="NomineePhoto_8"/>
          <p:cNvSpPr/>
          <p:nvPr/>
        </p:nvSpPr>
        <p:spPr>
          <a:xfrm>
            <a:off x="1508148" y="15640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71742" y="1961886"/>
            <a:ext cx="7053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NomineePhoto_9" descr="NomineePhoto_9"/>
          <p:cNvSpPr/>
          <p:nvPr/>
        </p:nvSpPr>
        <p:spPr>
          <a:xfrm>
            <a:off x="2199900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076089" y="1961886"/>
            <a:ext cx="680203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NomineePhoto_10" descr="NomineePhoto_10"/>
          <p:cNvSpPr/>
          <p:nvPr/>
        </p:nvSpPr>
        <p:spPr>
          <a:xfrm>
            <a:off x="2847512" y="1561802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03762" y="1961886"/>
            <a:ext cx="7200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NomineePhoto_6" descr="NomineePhoto_6"/>
          <p:cNvSpPr/>
          <p:nvPr/>
        </p:nvSpPr>
        <p:spPr>
          <a:xfrm>
            <a:off x="187434" y="1561331"/>
            <a:ext cx="432581" cy="4325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9786" y="1961415"/>
            <a:ext cx="687876" cy="16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ctr"/>
            <a:r>
              <a:rPr lang="en-US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</a:t>
            </a:r>
            <a:endParaRPr lang="ru-RU" sz="47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268295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523671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778061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7500" y="3031465"/>
            <a:ext cx="3371414" cy="173351"/>
            <a:chOff x="87500" y="3053849"/>
            <a:chExt cx="3371414" cy="17335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F23EC1A-7638-40F7-BBBC-D2BFD70E2170}"/>
                </a:ext>
              </a:extLst>
            </p:cNvPr>
            <p:cNvSpPr txBox="1"/>
            <p:nvPr/>
          </p:nvSpPr>
          <p:spPr>
            <a:xfrm>
              <a:off x="87500" y="305572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8A43CF-1532-4F28-B522-20BAC872FD52}"/>
                </a:ext>
              </a:extLst>
            </p:cNvPr>
            <p:cNvSpPr txBox="1"/>
            <p:nvPr/>
          </p:nvSpPr>
          <p:spPr>
            <a:xfrm>
              <a:off x="960942" y="3054387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0FD5B8-1DCC-4735-A817-EE0AA35F587D}"/>
                </a:ext>
              </a:extLst>
            </p:cNvPr>
            <p:cNvSpPr txBox="1"/>
            <p:nvPr/>
          </p:nvSpPr>
          <p:spPr>
            <a:xfrm>
              <a:off x="1735188" y="3057923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BE5E896-7C45-40AA-8D6B-CAD5911EF2C8}"/>
                </a:ext>
              </a:extLst>
            </p:cNvPr>
            <p:cNvSpPr txBox="1"/>
            <p:nvPr/>
          </p:nvSpPr>
          <p:spPr>
            <a:xfrm>
              <a:off x="2737671" y="305384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7500" y="3284421"/>
            <a:ext cx="3371414" cy="174132"/>
            <a:chOff x="87500" y="3260071"/>
            <a:chExt cx="3371414" cy="174132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79FB3DE-7A8F-4FC4-81D4-AFAAAD051D49}"/>
                </a:ext>
              </a:extLst>
            </p:cNvPr>
            <p:cNvSpPr txBox="1"/>
            <p:nvPr/>
          </p:nvSpPr>
          <p:spPr>
            <a:xfrm>
              <a:off x="87500" y="3263314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769D282-1890-4E84-9E95-E29CD028BEF5}"/>
                </a:ext>
              </a:extLst>
            </p:cNvPr>
            <p:cNvSpPr txBox="1"/>
            <p:nvPr/>
          </p:nvSpPr>
          <p:spPr>
            <a:xfrm>
              <a:off x="960942" y="3262376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F64DBE2-30F3-4776-814B-7DC76492E4C9}"/>
                </a:ext>
              </a:extLst>
            </p:cNvPr>
            <p:cNvSpPr txBox="1"/>
            <p:nvPr/>
          </p:nvSpPr>
          <p:spPr>
            <a:xfrm>
              <a:off x="1735188" y="3264926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3E821-555E-492F-ACB6-C66CF550DAE7}"/>
                </a:ext>
              </a:extLst>
            </p:cNvPr>
            <p:cNvSpPr txBox="1"/>
            <p:nvPr/>
          </p:nvSpPr>
          <p:spPr>
            <a:xfrm>
              <a:off x="2737671" y="3260071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87500" y="3538158"/>
            <a:ext cx="3371414" cy="174913"/>
            <a:chOff x="87500" y="3466293"/>
            <a:chExt cx="3371414" cy="17491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71392D7-AC0B-47B8-BD2A-7A92AC481460}"/>
                </a:ext>
              </a:extLst>
            </p:cNvPr>
            <p:cNvSpPr txBox="1"/>
            <p:nvPr/>
          </p:nvSpPr>
          <p:spPr>
            <a:xfrm>
              <a:off x="87500" y="347090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57A88C-2649-4B02-A4BD-B2D3BFB65E10}"/>
                </a:ext>
              </a:extLst>
            </p:cNvPr>
            <p:cNvSpPr txBox="1"/>
            <p:nvPr/>
          </p:nvSpPr>
          <p:spPr>
            <a:xfrm>
              <a:off x="960942" y="3470365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8CA2853-EE93-466B-886E-71536A13D721}"/>
                </a:ext>
              </a:extLst>
            </p:cNvPr>
            <p:cNvSpPr txBox="1"/>
            <p:nvPr/>
          </p:nvSpPr>
          <p:spPr>
            <a:xfrm>
              <a:off x="1735188" y="3471929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F78F1FC-0114-4A7A-AD23-DFD06730082E}"/>
                </a:ext>
              </a:extLst>
            </p:cNvPr>
            <p:cNvSpPr txBox="1"/>
            <p:nvPr/>
          </p:nvSpPr>
          <p:spPr>
            <a:xfrm>
              <a:off x="2737671" y="346629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7500" y="3792676"/>
            <a:ext cx="3371414" cy="175694"/>
            <a:chOff x="87500" y="3672515"/>
            <a:chExt cx="3371414" cy="17569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FEE1BB-DD56-407C-9C5B-097828B59448}"/>
                </a:ext>
              </a:extLst>
            </p:cNvPr>
            <p:cNvSpPr txBox="1"/>
            <p:nvPr/>
          </p:nvSpPr>
          <p:spPr>
            <a:xfrm>
              <a:off x="87500" y="367848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A866CF6-CF2B-4CD9-8234-C7FB1B24B940}"/>
                </a:ext>
              </a:extLst>
            </p:cNvPr>
            <p:cNvSpPr txBox="1"/>
            <p:nvPr/>
          </p:nvSpPr>
          <p:spPr>
            <a:xfrm>
              <a:off x="960942" y="3678354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21CB7F6-0021-4BEA-8D31-6505CC38C37F}"/>
                </a:ext>
              </a:extLst>
            </p:cNvPr>
            <p:cNvSpPr txBox="1"/>
            <p:nvPr/>
          </p:nvSpPr>
          <p:spPr>
            <a:xfrm>
              <a:off x="1735188" y="367893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4A49A9B-FDF9-48E3-8656-B441C74282DD}"/>
                </a:ext>
              </a:extLst>
            </p:cNvPr>
            <p:cNvSpPr txBox="1"/>
            <p:nvPr/>
          </p:nvSpPr>
          <p:spPr>
            <a:xfrm>
              <a:off x="2737671" y="367251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7500" y="4047975"/>
            <a:ext cx="3371414" cy="176883"/>
            <a:chOff x="87500" y="3878737"/>
            <a:chExt cx="3371414" cy="17688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457D97F-9FF8-4542-BB49-E3D966FBB7FC}"/>
                </a:ext>
              </a:extLst>
            </p:cNvPr>
            <p:cNvSpPr txBox="1"/>
            <p:nvPr/>
          </p:nvSpPr>
          <p:spPr>
            <a:xfrm>
              <a:off x="87500" y="388607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073220-EA21-406F-8A45-EA03842965D6}"/>
                </a:ext>
              </a:extLst>
            </p:cNvPr>
            <p:cNvSpPr txBox="1"/>
            <p:nvPr/>
          </p:nvSpPr>
          <p:spPr>
            <a:xfrm>
              <a:off x="960942" y="388634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1BD420-EF59-4479-B503-7C090E5C36E7}"/>
                </a:ext>
              </a:extLst>
            </p:cNvPr>
            <p:cNvSpPr txBox="1"/>
            <p:nvPr/>
          </p:nvSpPr>
          <p:spPr>
            <a:xfrm>
              <a:off x="1735188" y="3885935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757C60D-CE6A-4331-A75B-DC7F6CC2A9C3}"/>
                </a:ext>
              </a:extLst>
            </p:cNvPr>
            <p:cNvSpPr txBox="1"/>
            <p:nvPr/>
          </p:nvSpPr>
          <p:spPr>
            <a:xfrm>
              <a:off x="2737671" y="387873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500" y="4304463"/>
            <a:ext cx="3371414" cy="178650"/>
            <a:chOff x="87500" y="4084959"/>
            <a:chExt cx="3371414" cy="178650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28E85EE-A77E-463F-851E-4986F799D925}"/>
                </a:ext>
              </a:extLst>
            </p:cNvPr>
            <p:cNvSpPr txBox="1"/>
            <p:nvPr/>
          </p:nvSpPr>
          <p:spPr>
            <a:xfrm>
              <a:off x="87500" y="4093658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1E84A39-BCFC-4ECD-AC2F-4EAA935D029D}"/>
                </a:ext>
              </a:extLst>
            </p:cNvPr>
            <p:cNvSpPr txBox="1"/>
            <p:nvPr/>
          </p:nvSpPr>
          <p:spPr>
            <a:xfrm>
              <a:off x="960942" y="4094332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F86CEA-B9F0-44C6-AF9D-97C64DF37934}"/>
                </a:ext>
              </a:extLst>
            </p:cNvPr>
            <p:cNvSpPr txBox="1"/>
            <p:nvPr/>
          </p:nvSpPr>
          <p:spPr>
            <a:xfrm>
              <a:off x="1735188" y="4092938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C4EE30D-74CE-47F2-B31C-2723B11E6A81}"/>
                </a:ext>
              </a:extLst>
            </p:cNvPr>
            <p:cNvSpPr txBox="1"/>
            <p:nvPr/>
          </p:nvSpPr>
          <p:spPr>
            <a:xfrm>
              <a:off x="2737671" y="4084959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87498" y="4562716"/>
            <a:ext cx="3423191" cy="180422"/>
            <a:chOff x="87498" y="4291178"/>
            <a:chExt cx="3423191" cy="180422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D90A499-ABA4-495A-8286-CBDFC5925A52}"/>
                </a:ext>
              </a:extLst>
            </p:cNvPr>
            <p:cNvSpPr txBox="1"/>
            <p:nvPr/>
          </p:nvSpPr>
          <p:spPr>
            <a:xfrm>
              <a:off x="87498" y="4301241"/>
              <a:ext cx="88807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3E6B96E-5890-40A9-8F37-8DF581FEB90F}"/>
                </a:ext>
              </a:extLst>
            </p:cNvPr>
            <p:cNvSpPr txBox="1"/>
            <p:nvPr/>
          </p:nvSpPr>
          <p:spPr>
            <a:xfrm>
              <a:off x="960942" y="4302323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D15B536-C7DF-4EA5-B755-E3F1047798AC}"/>
                </a:ext>
              </a:extLst>
            </p:cNvPr>
            <p:cNvSpPr txBox="1"/>
            <p:nvPr/>
          </p:nvSpPr>
          <p:spPr>
            <a:xfrm>
              <a:off x="1735188" y="4299942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C9C2823-8B94-480D-A46F-C814BCD9AB1F}"/>
                </a:ext>
              </a:extLst>
            </p:cNvPr>
            <p:cNvSpPr txBox="1"/>
            <p:nvPr/>
          </p:nvSpPr>
          <p:spPr>
            <a:xfrm>
              <a:off x="2737671" y="4291178"/>
              <a:ext cx="7730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71066"/>
              </p:ext>
            </p:extLst>
          </p:nvPr>
        </p:nvGraphicFramePr>
        <p:xfrm>
          <a:off x="170140" y="2157118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ПРОЕКТА / ПРОЕКТОВ НА УРОВЕНЬ ОБЩЕСТВЕННОЙ ПОДДЕРЖКИ ДЕЯТЕЛЬНОСТИ РОСАТОМА.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02926"/>
              </p:ext>
            </p:extLst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 ВАЖНОСТИ РЕЗУЛЬТАТА ПРОЕКТА / ПРОЕКТОВ ШИРОКОЙ АУДИТОРИЕЙ.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ПРОЕКТА / ПРОЕКТОВ НА ПОЗИЦИОНИРОВАНИЕ РОСАТОМА В РОССИЙСКОЙ ФЕДЕРАЦИИ И НА МЕЖДУНАРОДНОЙ АРЕНЕ.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КРИТЕРИЙ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796811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1" name="Таблица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229389"/>
              </p:ext>
            </p:extLst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002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53BDE5-CD49-40BB-8613-38B6F5FAFC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53638</TotalTime>
  <Words>1844</Words>
  <Application>Microsoft Office PowerPoint</Application>
  <PresentationFormat>Произвольный</PresentationFormat>
  <Paragraphs>183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3401</cp:revision>
  <cp:lastPrinted>2025-02-03T14:56:44Z</cp:lastPrinted>
  <dcterms:created xsi:type="dcterms:W3CDTF">2019-09-24T12:37:05Z</dcterms:created>
  <dcterms:modified xsi:type="dcterms:W3CDTF">2025-02-15T11:19:10Z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